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44" r:id="rId5"/>
    <p:sldId id="345" r:id="rId6"/>
    <p:sldId id="348" r:id="rId7"/>
    <p:sldId id="350" r:id="rId8"/>
    <p:sldId id="359" r:id="rId9"/>
    <p:sldId id="357" r:id="rId10"/>
    <p:sldId id="358" r:id="rId11"/>
    <p:sldId id="351" r:id="rId12"/>
    <p:sldId id="354" r:id="rId13"/>
    <p:sldId id="35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023" autoAdjust="0"/>
  </p:normalViewPr>
  <p:slideViewPr>
    <p:cSldViewPr snapToGrid="0">
      <p:cViewPr varScale="1">
        <p:scale>
          <a:sx n="58" d="100"/>
          <a:sy n="58" d="100"/>
        </p:scale>
        <p:origin x="988" y="48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-16"/>
    </p:cViewPr>
  </p:notesTextViewPr>
  <p:sorterViewPr>
    <p:cViewPr varScale="1">
      <p:scale>
        <a:sx n="1" d="1"/>
        <a:sy n="1" d="1"/>
      </p:scale>
      <p:origin x="0" y="-10109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5/19/2024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5/19/2024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.icepanel.io/TSeIQl6JXqebeB/Rjq9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78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700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45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099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725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https://s.icepanel.io/TSeIQl6JXqebeB/Rjq9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646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.NET 8</a:t>
            </a:r>
          </a:p>
          <a:p>
            <a:r>
              <a:rPr lang="en-US" dirty="0" err="1"/>
              <a:t>Swashbuckle</a:t>
            </a:r>
            <a:endParaRPr lang="en-US" dirty="0"/>
          </a:p>
          <a:p>
            <a:r>
              <a:rPr lang="en-US" dirty="0" err="1"/>
              <a:t>xUnit</a:t>
            </a:r>
            <a:endParaRPr lang="en-US" dirty="0"/>
          </a:p>
          <a:p>
            <a:r>
              <a:rPr lang="en-US" dirty="0"/>
              <a:t>Bogus</a:t>
            </a:r>
          </a:p>
          <a:p>
            <a:r>
              <a:rPr lang="en-US" dirty="0" err="1"/>
              <a:t>Moq</a:t>
            </a:r>
            <a:endParaRPr lang="en-US" dirty="0"/>
          </a:p>
          <a:p>
            <a:r>
              <a:rPr lang="en-US" dirty="0" err="1"/>
              <a:t>FluentAssertions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4923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167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475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blue retro toy car with a knitted heart tied on its roof">
            <a:extLst>
              <a:ext uri="{FF2B5EF4-FFF2-40B4-BE49-F238E27FC236}">
                <a16:creationId xmlns:a16="http://schemas.microsoft.com/office/drawing/2014/main" id="{C5E399AE-C2DC-0BE4-A179-9A726D23FF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20924" b="1264"/>
          <a:stretch/>
        </p:blipFill>
        <p:spPr>
          <a:xfrm>
            <a:off x="458788" y="457200"/>
            <a:ext cx="11274425" cy="5943600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1385" y="1778000"/>
            <a:ext cx="4701904" cy="8534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Rent a wreck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A84F6F54-2363-9206-6D97-01310A0CEC8F}"/>
              </a:ext>
            </a:extLst>
          </p:cNvPr>
          <p:cNvSpPr txBox="1">
            <a:spLocks/>
          </p:cNvSpPr>
          <p:nvPr/>
        </p:nvSpPr>
        <p:spPr>
          <a:xfrm>
            <a:off x="7567474" y="2631440"/>
            <a:ext cx="3049725" cy="68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+mn-lt"/>
              </a:rPr>
              <a:t>Case for candidates</a:t>
            </a:r>
          </a:p>
        </p:txBody>
      </p:sp>
    </p:spTree>
    <p:extLst>
      <p:ext uri="{BB962C8B-B14F-4D97-AF65-F5344CB8AC3E}">
        <p14:creationId xmlns:p14="http://schemas.microsoft.com/office/powerpoint/2010/main" val="386508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61152-381E-D654-15E9-7C4F09608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0" y="685800"/>
            <a:ext cx="4572000" cy="548640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pic>
        <p:nvPicPr>
          <p:cNvPr id="2050" name="Picture 2" descr="meme]Todays Most Popular Posts Promotion here on tag meme — Steemit">
            <a:extLst>
              <a:ext uri="{FF2B5EF4-FFF2-40B4-BE49-F238E27FC236}">
                <a16:creationId xmlns:a16="http://schemas.microsoft.com/office/drawing/2014/main" id="{1DF9DFDA-F460-B962-1D84-56FF2598E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8614" y="508000"/>
            <a:ext cx="2845686" cy="260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w to ask questions on dates – A Dating Dad">
            <a:extLst>
              <a:ext uri="{FF2B5EF4-FFF2-40B4-BE49-F238E27FC236}">
                <a16:creationId xmlns:a16="http://schemas.microsoft.com/office/drawing/2014/main" id="{82FD7BAE-DB68-EF28-9F57-AE28AEC85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255270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3844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4B7D88-18D8-7250-6364-BECA6F653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655320"/>
            <a:ext cx="4572000" cy="5486400"/>
          </a:xfrm>
        </p:spPr>
        <p:txBody>
          <a:bodyPr anchor="ctr">
            <a:normAutofit/>
          </a:bodyPr>
          <a:lstStyle/>
          <a:p>
            <a:r>
              <a:rPr lang="en-US" dirty="0"/>
              <a:t>Case 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0D5F39-EF49-BECB-8276-8B8A46F07AC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505893" y="1714500"/>
            <a:ext cx="4572000" cy="3368040"/>
          </a:xfrm>
        </p:spPr>
        <p:txBody>
          <a:bodyPr anchor="ctr">
            <a:normAutofit/>
          </a:bodyPr>
          <a:lstStyle/>
          <a:p>
            <a:r>
              <a:rPr lang="en-GB" dirty="0"/>
              <a:t>The task is to build a part of a new car rentals system with focus on the business logic.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374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920" y="1078547"/>
            <a:ext cx="4114800" cy="759143"/>
          </a:xfrm>
        </p:spPr>
        <p:txBody>
          <a:bodyPr anchor="b"/>
          <a:lstStyle/>
          <a:p>
            <a:pPr algn="ctr"/>
            <a:r>
              <a:rPr lang="en-US" dirty="0"/>
              <a:t>Demarcations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5F8EB2-8936-F0AC-DA2A-4A5609BEA7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475227" y="1837689"/>
            <a:ext cx="4802735" cy="4211955"/>
          </a:xfrm>
        </p:spPr>
        <p:txBody>
          <a:bodyPr anchor="t">
            <a:normAutofit/>
          </a:bodyPr>
          <a:lstStyle/>
          <a:p>
            <a:r>
              <a:rPr lang="en-US" b="1" dirty="0"/>
              <a:t>Business logic: </a:t>
            </a:r>
            <a:r>
              <a:rPr lang="en-US" dirty="0"/>
              <a:t>Business logic is in scope for this task as well as adequate tests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B071951-0481-6552-078F-0FD5DEC10B8B}"/>
              </a:ext>
            </a:extLst>
          </p:cNvPr>
          <p:cNvCxnSpPr>
            <a:cxnSpLocks/>
          </p:cNvCxnSpPr>
          <p:nvPr/>
        </p:nvCxnSpPr>
        <p:spPr>
          <a:xfrm>
            <a:off x="6136640" y="1567497"/>
            <a:ext cx="0" cy="37230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3">
            <a:extLst>
              <a:ext uri="{FF2B5EF4-FFF2-40B4-BE49-F238E27FC236}">
                <a16:creationId xmlns:a16="http://schemas.microsoft.com/office/drawing/2014/main" id="{99543D6D-8357-BBFA-9C2E-BFA15C975F34}"/>
              </a:ext>
            </a:extLst>
          </p:cNvPr>
          <p:cNvSpPr txBox="1">
            <a:spLocks/>
          </p:cNvSpPr>
          <p:nvPr/>
        </p:nvSpPr>
        <p:spPr>
          <a:xfrm>
            <a:off x="6819194" y="1020445"/>
            <a:ext cx="4114800" cy="8216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Scope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A6EB9A9A-39CA-DAD4-198A-AF8A375DC215}"/>
              </a:ext>
            </a:extLst>
          </p:cNvPr>
          <p:cNvSpPr txBox="1">
            <a:spLocks/>
          </p:cNvSpPr>
          <p:nvPr/>
        </p:nvSpPr>
        <p:spPr>
          <a:xfrm>
            <a:off x="793952" y="1837689"/>
            <a:ext cx="4802735" cy="42119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148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9436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724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6012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User interface: </a:t>
            </a:r>
            <a:r>
              <a:rPr lang="en-US" dirty="0"/>
              <a:t>The customers will implement their own user interfaces</a:t>
            </a:r>
          </a:p>
          <a:p>
            <a:r>
              <a:rPr lang="en-US" b="1" dirty="0"/>
              <a:t>Storage: </a:t>
            </a:r>
            <a:r>
              <a:rPr lang="en-US" dirty="0"/>
              <a:t>The customers will implement their own storage solutions</a:t>
            </a:r>
          </a:p>
        </p:txBody>
      </p:sp>
    </p:spTree>
    <p:extLst>
      <p:ext uri="{BB962C8B-B14F-4D97-AF65-F5344CB8AC3E}">
        <p14:creationId xmlns:p14="http://schemas.microsoft.com/office/powerpoint/2010/main" val="762554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652A1E-B3F7-E1B2-76ED-8F78E74B9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485113"/>
            <a:ext cx="10515600" cy="1531525"/>
          </a:xfrm>
        </p:spPr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65E832F-DC64-28CC-592D-2CA44C5718D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29640" y="2153285"/>
            <a:ext cx="4953001" cy="3500438"/>
          </a:xfrm>
        </p:spPr>
        <p:txBody>
          <a:bodyPr/>
          <a:lstStyle/>
          <a:p>
            <a:r>
              <a:rPr lang="en-US" noProof="1"/>
              <a:t>The system is multitenant</a:t>
            </a:r>
          </a:p>
          <a:p>
            <a:r>
              <a:rPr lang="en-US" noProof="1"/>
              <a:t>Rental price is calculated based on the given formula including:</a:t>
            </a:r>
          </a:p>
          <a:p>
            <a:pPr lvl="1"/>
            <a:r>
              <a:rPr lang="en-US" noProof="1"/>
              <a:t>Days of rental</a:t>
            </a:r>
          </a:p>
          <a:p>
            <a:pPr lvl="1"/>
            <a:r>
              <a:rPr lang="en-US" noProof="1"/>
              <a:t>Base price</a:t>
            </a:r>
          </a:p>
          <a:p>
            <a:pPr lvl="1"/>
            <a:r>
              <a:rPr lang="en-US" noProof="1"/>
              <a:t>Car category addition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69CC98A-13B9-DAED-1898-4771587898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09360" y="2153285"/>
            <a:ext cx="5135880" cy="3500438"/>
          </a:xfrm>
        </p:spPr>
        <p:txBody>
          <a:bodyPr/>
          <a:lstStyle/>
          <a:p>
            <a:r>
              <a:rPr lang="en-US" noProof="1"/>
              <a:t>The system will offer functionality for: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noProof="1"/>
              <a:t>Registering a car pickup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noProof="1"/>
              <a:t>Registering a car return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noProof="1"/>
              <a:t>Calculating the final price</a:t>
            </a:r>
          </a:p>
        </p:txBody>
      </p:sp>
    </p:spTree>
    <p:extLst>
      <p:ext uri="{BB962C8B-B14F-4D97-AF65-F5344CB8AC3E}">
        <p14:creationId xmlns:p14="http://schemas.microsoft.com/office/powerpoint/2010/main" val="485500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64034-5F15-4B68-638D-779A619AC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485113"/>
            <a:ext cx="10515600" cy="1531525"/>
          </a:xfrm>
        </p:spPr>
        <p:txBody>
          <a:bodyPr/>
          <a:lstStyle/>
          <a:p>
            <a:r>
              <a:rPr lang="en-US" dirty="0"/>
              <a:t>Choices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93159D-E72A-4C5B-E9D2-18BA09A87C7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29641" y="2153285"/>
            <a:ext cx="5407659" cy="3500438"/>
          </a:xfrm>
        </p:spPr>
        <p:txBody>
          <a:bodyPr/>
          <a:lstStyle/>
          <a:p>
            <a:r>
              <a:rPr lang="en-US" b="0" dirty="0"/>
              <a:t>Repository on GitHub</a:t>
            </a:r>
          </a:p>
          <a:p>
            <a:r>
              <a:rPr lang="en-US" b="0" dirty="0"/>
              <a:t>YAML Pipelines for building and running tests</a:t>
            </a:r>
          </a:p>
          <a:p>
            <a:r>
              <a:rPr lang="en-US" b="0" dirty="0"/>
              <a:t>Web API in .NET</a:t>
            </a:r>
          </a:p>
          <a:p>
            <a:r>
              <a:rPr lang="en-US" b="0" dirty="0"/>
              <a:t>Hardcoded values for base price and car category additions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614038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64034-5F15-4B68-638D-779A619AC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655320"/>
            <a:ext cx="4572000" cy="5486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Architecture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02428-39FB-B624-A863-4EE8D23F6401}"/>
              </a:ext>
            </a:extLst>
          </p:cNvPr>
          <p:cNvSpPr txBox="1"/>
          <p:nvPr/>
        </p:nvSpPr>
        <p:spPr>
          <a:xfrm>
            <a:off x="6505893" y="1714500"/>
            <a:ext cx="4572000" cy="3368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https://tinyurl.com/28jb24ac</a:t>
            </a:r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60AD58C6-6F47-0261-9611-E968042F55B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501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64034-5F15-4B68-638D-779A619AC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88" y="647818"/>
            <a:ext cx="4701904" cy="75212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/>
              <a:t>Tech stack</a:t>
            </a:r>
          </a:p>
        </p:txBody>
      </p:sp>
      <p:sp>
        <p:nvSpPr>
          <p:cNvPr id="6" name="AutoShape 8">
            <a:extLst>
              <a:ext uri="{FF2B5EF4-FFF2-40B4-BE49-F238E27FC236}">
                <a16:creationId xmlns:a16="http://schemas.microsoft.com/office/drawing/2014/main" id="{1D05FA32-A97C-2039-0C54-5C72BF2D6F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64300" y="4089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E"/>
          </a:p>
        </p:txBody>
      </p:sp>
      <p:pic>
        <p:nvPicPr>
          <p:cNvPr id="1026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008B5754-D39C-AC07-9DFC-9AA81FDDC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337" y="3609393"/>
            <a:ext cx="3011040" cy="62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whit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94FC6A09-D305-1121-BA09-9DCB332D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2147" y="4191329"/>
            <a:ext cx="1365755" cy="136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green logo with white text&#10;&#10;Description automatically generated">
            <a:extLst>
              <a:ext uri="{FF2B5EF4-FFF2-40B4-BE49-F238E27FC236}">
                <a16:creationId xmlns:a16="http://schemas.microsoft.com/office/drawing/2014/main" id="{B754C99E-14B1-7B5A-F577-78FD950A6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3180" y="1929616"/>
            <a:ext cx="3191845" cy="1196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logo with red and blue text&#10;&#10;Description automatically generated">
            <a:extLst>
              <a:ext uri="{FF2B5EF4-FFF2-40B4-BE49-F238E27FC236}">
                <a16:creationId xmlns:a16="http://schemas.microsoft.com/office/drawing/2014/main" id="{EF078C44-1281-4965-2F91-4BCD3D92BF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4243" y="4874207"/>
            <a:ext cx="2542279" cy="1138541"/>
          </a:xfrm>
          <a:prstGeom prst="rect">
            <a:avLst/>
          </a:prstGeom>
        </p:spPr>
      </p:pic>
      <p:pic>
        <p:nvPicPr>
          <p:cNvPr id="1036" name="Picture 12" descr="A black and white logo&#10;&#10;Description automatically generated">
            <a:extLst>
              <a:ext uri="{FF2B5EF4-FFF2-40B4-BE49-F238E27FC236}">
                <a16:creationId xmlns:a16="http://schemas.microsoft.com/office/drawing/2014/main" id="{4893852C-8C5B-9E78-7275-BF9A015C6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488" y="4657674"/>
            <a:ext cx="1366713" cy="136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NET Logo PNG Vector (SVG) Free Download">
            <a:extLst>
              <a:ext uri="{FF2B5EF4-FFF2-40B4-BE49-F238E27FC236}">
                <a16:creationId xmlns:a16="http://schemas.microsoft.com/office/drawing/2014/main" id="{B1688459-CA5A-B5F9-17A0-746A295EA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706" y="2194936"/>
            <a:ext cx="1630990" cy="1630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4220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64034-5F15-4B68-638D-779A619AC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485113"/>
            <a:ext cx="10515600" cy="1531525"/>
          </a:xfrm>
        </p:spPr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51A4F1-ABAF-2D28-B31B-A6DC9942FA1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2800" y="2153285"/>
            <a:ext cx="6964680" cy="3500438"/>
          </a:xfrm>
        </p:spPr>
        <p:txBody>
          <a:bodyPr/>
          <a:lstStyle/>
          <a:p>
            <a:r>
              <a:rPr lang="en-US" dirty="0"/>
              <a:t>Unit tests for the most important business logic methods</a:t>
            </a:r>
          </a:p>
          <a:p>
            <a:r>
              <a:rPr lang="en-US" dirty="0"/>
              <a:t>Integration tests for the existing flows (Controller and Services)</a:t>
            </a:r>
          </a:p>
        </p:txBody>
      </p:sp>
    </p:spTree>
    <p:extLst>
      <p:ext uri="{BB962C8B-B14F-4D97-AF65-F5344CB8AC3E}">
        <p14:creationId xmlns:p14="http://schemas.microsoft.com/office/powerpoint/2010/main" val="3030076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F8F842-D95F-32E4-59B0-60283CC86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485113"/>
            <a:ext cx="10515600" cy="1531525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6187B-AC94-F6E4-6B8F-FAB5DD4D46C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29642" y="2153285"/>
            <a:ext cx="6925660" cy="3500438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Secure the Web API</a:t>
            </a:r>
          </a:p>
          <a:p>
            <a:pPr lvl="2"/>
            <a:r>
              <a:rPr lang="en-US" dirty="0"/>
              <a:t>Add authentication &amp; authorization for the Web API endpoints</a:t>
            </a:r>
          </a:p>
          <a:p>
            <a:pPr lvl="2"/>
            <a:r>
              <a:rPr lang="en-US" dirty="0"/>
              <a:t>Add security scanning in the CI pipeline</a:t>
            </a:r>
          </a:p>
          <a:p>
            <a:pPr lvl="1"/>
            <a:r>
              <a:rPr lang="en-US" dirty="0"/>
              <a:t>Add code coverage in CI pipeline</a:t>
            </a:r>
          </a:p>
          <a:p>
            <a:pPr lvl="1"/>
            <a:r>
              <a:rPr lang="en-US" dirty="0"/>
              <a:t>Implement customer specifics to be set dynamically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B27BAD-9602-6B60-C782-2749DB9901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36090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37CDA33-9251-49D0-A51A-7888AA3E063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2E4FA29-61E2-42A6-9537-732ED628B6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{C9D5A235-04B7-407D-94BB-CA5883D9110B}tf66722518_win32</Template>
  <TotalTime>478</TotalTime>
  <Words>234</Words>
  <Application>Microsoft Office PowerPoint</Application>
  <PresentationFormat>Widescreen</PresentationFormat>
  <Paragraphs>56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Bodoni MT</vt:lpstr>
      <vt:lpstr>Calibri</vt:lpstr>
      <vt:lpstr>Source Sans Pro Light</vt:lpstr>
      <vt:lpstr>Custom</vt:lpstr>
      <vt:lpstr>Rent a wreck</vt:lpstr>
      <vt:lpstr>Case summary</vt:lpstr>
      <vt:lpstr>Demarcations</vt:lpstr>
      <vt:lpstr>Requirements</vt:lpstr>
      <vt:lpstr>Choices</vt:lpstr>
      <vt:lpstr>Architecture</vt:lpstr>
      <vt:lpstr>Tech stack</vt:lpstr>
      <vt:lpstr>Testing</vt:lpstr>
      <vt:lpstr>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 a wreck</dc:title>
  <dc:creator>Daniel Eliovits</dc:creator>
  <cp:lastModifiedBy>Daniel Eliovits</cp:lastModifiedBy>
  <cp:revision>25</cp:revision>
  <dcterms:created xsi:type="dcterms:W3CDTF">2024-05-19T09:53:54Z</dcterms:created>
  <dcterms:modified xsi:type="dcterms:W3CDTF">2024-05-19T18:09:42Z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